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300" r:id="rId4"/>
    <p:sldId id="265" r:id="rId5"/>
    <p:sldId id="266" r:id="rId6"/>
    <p:sldId id="270" r:id="rId7"/>
    <p:sldId id="272" r:id="rId8"/>
    <p:sldId id="273" r:id="rId9"/>
    <p:sldId id="283" r:id="rId10"/>
    <p:sldId id="281" r:id="rId11"/>
    <p:sldId id="302" r:id="rId12"/>
  </p:sldIdLst>
  <p:sldSz cx="9144000" cy="6858000" type="screen4x3"/>
  <p:notesSz cx="6858000" cy="9144000"/>
  <p:custDataLst>
    <p:tags r:id="rId13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  <a:srgbClr val="FF6600"/>
    <a:srgbClr val="54BDF2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14" autoAdjust="0"/>
  </p:normalViewPr>
  <p:slideViewPr>
    <p:cSldViewPr>
      <p:cViewPr varScale="1">
        <p:scale>
          <a:sx n="67" d="100"/>
          <a:sy n="67" d="100"/>
        </p:scale>
        <p:origin x="5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2A4CE-9B9A-4CE3-8A87-ACEDF22AEF13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29AA7-36D2-468C-ABCB-F4F99D37004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38095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D2B4D-0E01-4B46-95E4-241E39DA6B65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0D544-A731-4148-B8F0-F9623DC73C3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0688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F5151-EF31-40F4-80D0-3F983AD131B9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34A8F-4624-49C3-BB29-83485CA6F16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96941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3EFF3-598F-4F9C-900E-357972E2178A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4741A-6507-4396-8944-24A06EA7311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3472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8CE87-5D6F-4DDA-B3D8-233B6ADD8F04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49A8-8BFD-4866-8A8E-1616635F976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7970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EAFF9-6987-40B3-A495-A3AFE9C42BE1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879CF-CB65-4CF6-9A54-213BFF6EB02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8254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B8429-36DC-4213-9F39-CE9B9E60780A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2FCB3-AA39-4DC9-A354-0706905E0DB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3664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4DE2D-8B8C-4A3C-BEB1-C9ED3D6B52B0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160E3-EC7A-44DC-82D6-C0A190D3D46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4014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C8744-FD65-470A-AAA0-1AD5D93AE48B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A4B1-0815-4394-BC76-4DB7A0F78E4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5079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593AE-9BEC-4625-9B11-FFF3F8D1846D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CC0A6-85BF-4572-B11F-154512272DF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4929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DB48-A9B1-410E-845A-FAD395C05A7A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5CBD9-B125-4032-8E81-8B11951E813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36181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9D023F-9AA1-463C-8AC0-6F054CDA7D34}" type="datetimeFigureOut">
              <a:rPr lang="nl-NL"/>
              <a:pPr>
                <a:defRPr/>
              </a:pPr>
              <a:t>2-10-2020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A48B8A6-1CF3-46C7-81A1-E6032DB5144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4"/>
          <p:cNvSpPr>
            <a:spLocks noGrp="1"/>
          </p:cNvSpPr>
          <p:nvPr>
            <p:ph type="title"/>
          </p:nvPr>
        </p:nvSpPr>
        <p:spPr>
          <a:xfrm>
            <a:off x="755650" y="333375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>
                <a:solidFill>
                  <a:srgbClr val="54BDF2"/>
                </a:solidFill>
              </a:rPr>
              <a:t>§1.4 Alles wordt duurder</a:t>
            </a:r>
          </a:p>
        </p:txBody>
      </p:sp>
      <p:sp>
        <p:nvSpPr>
          <p:cNvPr id="2051" name="Tijdelijke aanduiding voor inhoud 8"/>
          <p:cNvSpPr>
            <a:spLocks noGrp="1"/>
          </p:cNvSpPr>
          <p:nvPr>
            <p:ph idx="1"/>
          </p:nvPr>
        </p:nvSpPr>
        <p:spPr>
          <a:xfrm>
            <a:off x="468313" y="2603500"/>
            <a:ext cx="8459787" cy="3562350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/>
              <a:t>In deze PowerPoint-presentatie leer je:</a:t>
            </a:r>
          </a:p>
          <a:p>
            <a:pPr marL="514350" indent="-514350" eaLnBrk="1" hangingPunct="1"/>
            <a:r>
              <a:rPr lang="nl-NL" altLang="nl-NL"/>
              <a:t>wat </a:t>
            </a:r>
            <a:r>
              <a:rPr lang="nl-NL" altLang="nl-NL" i="1"/>
              <a:t>koopkracht</a:t>
            </a:r>
            <a:r>
              <a:rPr lang="nl-NL" altLang="nl-NL">
                <a:solidFill>
                  <a:srgbClr val="99CC00"/>
                </a:solidFill>
              </a:rPr>
              <a:t> </a:t>
            </a:r>
            <a:r>
              <a:rPr lang="nl-NL" altLang="nl-NL"/>
              <a:t>is en waardoor je koopkracht verandert</a:t>
            </a:r>
          </a:p>
          <a:p>
            <a:pPr marL="514350" indent="-514350" eaLnBrk="1" hangingPunct="1"/>
            <a:r>
              <a:rPr lang="nl-NL" altLang="nl-NL"/>
              <a:t>wat </a:t>
            </a:r>
            <a:r>
              <a:rPr lang="nl-NL" altLang="nl-NL" i="1"/>
              <a:t>inflatie</a:t>
            </a:r>
            <a:r>
              <a:rPr lang="nl-NL" altLang="nl-NL"/>
              <a:t> is en wat de gevolgen ervan zijn</a:t>
            </a:r>
          </a:p>
          <a:p>
            <a:pPr marL="514350" indent="-514350" eaLnBrk="1" hangingPunct="1"/>
            <a:r>
              <a:rPr lang="nl-NL" altLang="nl-NL"/>
              <a:t>hoe je met </a:t>
            </a:r>
            <a:r>
              <a:rPr lang="nl-NL" altLang="nl-NL" i="1"/>
              <a:t>indexcijfers</a:t>
            </a:r>
            <a:r>
              <a:rPr lang="nl-NL" altLang="nl-NL"/>
              <a:t> kunt rekenen</a:t>
            </a:r>
          </a:p>
        </p:txBody>
      </p:sp>
      <p:sp>
        <p:nvSpPr>
          <p:cNvPr id="205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53163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Indexcijfers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21507" name="Tijdelijke aanduiding voor inhoud 12"/>
          <p:cNvSpPr>
            <a:spLocks noGrp="1"/>
          </p:cNvSpPr>
          <p:nvPr>
            <p:ph idx="1"/>
          </p:nvPr>
        </p:nvSpPr>
        <p:spPr>
          <a:xfrm>
            <a:off x="683568" y="1351309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sz="2800" dirty="0"/>
              <a:t>Veranderingen kun je makkelijk vergelijken met indexcijfers.</a:t>
            </a:r>
          </a:p>
          <a:p>
            <a:pPr eaLnBrk="1" hangingPunct="1">
              <a:buFont typeface="Arial" charset="0"/>
              <a:buNone/>
            </a:pPr>
            <a:endParaRPr lang="nl-NL" altLang="nl-NL" sz="2800" dirty="0"/>
          </a:p>
          <a:p>
            <a:pPr eaLnBrk="1" hangingPunct="1">
              <a:buFont typeface="Arial" charset="0"/>
              <a:buNone/>
            </a:pPr>
            <a:r>
              <a:rPr lang="nl-NL" altLang="nl-NL" sz="2800" dirty="0"/>
              <a:t>Een </a:t>
            </a:r>
            <a:r>
              <a:rPr lang="nl-NL" altLang="nl-NL" sz="2800" i="1" dirty="0"/>
              <a:t>indexcijfer</a:t>
            </a:r>
            <a:r>
              <a:rPr lang="nl-NL" altLang="nl-NL" sz="2800" dirty="0"/>
              <a:t> laat een procentuele verandering zien ten opzichte van een bepaalde periode.</a:t>
            </a:r>
          </a:p>
          <a:p>
            <a:pPr eaLnBrk="1" hangingPunct="1">
              <a:buFont typeface="Arial" charset="0"/>
              <a:buNone/>
            </a:pPr>
            <a:endParaRPr lang="nl-NL" altLang="nl-NL" sz="2800" dirty="0"/>
          </a:p>
          <a:p>
            <a:pPr eaLnBrk="1" hangingPunct="1">
              <a:buFont typeface="Arial" charset="0"/>
              <a:buNone/>
            </a:pPr>
            <a:r>
              <a:rPr lang="nl-NL" altLang="nl-NL" sz="2800" dirty="0"/>
              <a:t>Die afgesproken periode heet het </a:t>
            </a:r>
            <a:r>
              <a:rPr lang="nl-NL" altLang="nl-NL" sz="2800" i="1" dirty="0"/>
              <a:t>basisjaar</a:t>
            </a:r>
            <a:r>
              <a:rPr lang="nl-NL" altLang="nl-NL" sz="2800" dirty="0"/>
              <a:t>. De gegevens van het basisjaar krijgen altijd het indexcijfer 100.</a:t>
            </a:r>
          </a:p>
        </p:txBody>
      </p:sp>
      <p:sp>
        <p:nvSpPr>
          <p:cNvPr id="2150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53163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Indexcijfers - voorbeeld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3075" name="Tijdelijke aanduiding voor inhoud 12"/>
          <p:cNvSpPr>
            <a:spLocks noGrp="1"/>
          </p:cNvSpPr>
          <p:nvPr>
            <p:ph idx="1"/>
          </p:nvPr>
        </p:nvSpPr>
        <p:spPr>
          <a:xfrm>
            <a:off x="683568" y="126876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2015 is het basisjaar.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In 2018 zijn de lonen met 8% gestegen ten opzichte van 2015.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400" i="1" dirty="0"/>
              <a:t>Wat is het indexcijfer in 2015?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400" i="1" dirty="0"/>
              <a:t>Wat is het indexcijfer in 2018?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nl-NL" altLang="nl-NL" sz="2400" i="1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400" i="1" dirty="0"/>
              <a:t>Het indexcijfer van 2015 is 100 </a:t>
            </a:r>
            <a:r>
              <a:rPr lang="nl-NL" altLang="nl-NL" sz="2400" i="1" dirty="0">
                <a:sym typeface="Wingdings" panose="05000000000000000000" pitchFamily="2" charset="2"/>
              </a:rPr>
              <a:t> basisjaar!</a:t>
            </a:r>
            <a:endParaRPr lang="nl-NL" altLang="nl-NL" sz="2400" i="1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400" i="1" dirty="0"/>
              <a:t>Het indexcijfer van 2018 is 108.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nl-NL" altLang="nl-NL" sz="2400" i="1" dirty="0"/>
          </a:p>
          <a:p>
            <a:pPr marL="0" indent="0" eaLnBrk="1" hangingPunct="1">
              <a:buNone/>
              <a:defRPr/>
            </a:pPr>
            <a:r>
              <a:rPr lang="nl-NL" altLang="nl-NL" sz="2400" b="1" dirty="0"/>
              <a:t>Zie verder alles over indexcijfers in het filmpje indexcijfers en de PowerPoint op Wikiwijs!!!</a:t>
            </a:r>
            <a:endParaRPr lang="nl-NL" altLang="nl-NL" sz="2000" b="1" i="1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nl-NL" altLang="nl-NL" sz="2400" i="1" dirty="0"/>
          </a:p>
          <a:p>
            <a:pPr marL="0" indent="0" eaLnBrk="1" hangingPunct="1">
              <a:buNone/>
              <a:defRPr/>
            </a:pPr>
            <a:endParaRPr lang="nl-NL" altLang="nl-NL" sz="2400" i="1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/>
          </a:p>
        </p:txBody>
      </p:sp>
      <p:sp>
        <p:nvSpPr>
          <p:cNvPr id="2253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2253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94438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Koopkracht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3075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Je </a:t>
            </a:r>
            <a:r>
              <a:rPr lang="nl-NL" altLang="nl-NL" sz="2800" i="1" dirty="0"/>
              <a:t>koopkracht</a:t>
            </a:r>
            <a:r>
              <a:rPr lang="nl-NL" altLang="nl-NL" sz="2800" dirty="0"/>
              <a:t> is de hoeveelheid goederen en diensten die je met je inkomen kunt kopen.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/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Je koopkracht is dus afhankelijk van: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800" dirty="0"/>
              <a:t>De prijzen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800" dirty="0"/>
              <a:t>Je inkomen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nl-NL" altLang="nl-NL" sz="2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Als je inkomen in procenten meer stijgt dan de prijzen, neemt je koopkracht toe.</a:t>
            </a:r>
          </a:p>
        </p:txBody>
      </p:sp>
      <p:sp>
        <p:nvSpPr>
          <p:cNvPr id="307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3077" name="Picture 7" descr="T:\_algemeen\Rechtenvrij_beeld\09-8_urban teens\PAL06600005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2565400"/>
            <a:ext cx="2474912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53163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Koopkracht: stijging en daling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4099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grpSp>
        <p:nvGrpSpPr>
          <p:cNvPr id="4100" name="Groep 7"/>
          <p:cNvGrpSpPr>
            <a:grpSpLocks/>
          </p:cNvGrpSpPr>
          <p:nvPr/>
        </p:nvGrpSpPr>
        <p:grpSpPr bwMode="auto">
          <a:xfrm>
            <a:off x="1155700" y="1525588"/>
            <a:ext cx="7016750" cy="4810125"/>
            <a:chOff x="323528" y="1855575"/>
            <a:chExt cx="8424936" cy="5534492"/>
          </a:xfrm>
        </p:grpSpPr>
        <p:grpSp>
          <p:nvGrpSpPr>
            <p:cNvPr id="4104" name="Groep 4"/>
            <p:cNvGrpSpPr>
              <a:grpSpLocks/>
            </p:cNvGrpSpPr>
            <p:nvPr/>
          </p:nvGrpSpPr>
          <p:grpSpPr bwMode="auto">
            <a:xfrm>
              <a:off x="323528" y="2067149"/>
              <a:ext cx="3600400" cy="3594099"/>
              <a:chOff x="1115616" y="1844673"/>
              <a:chExt cx="4248472" cy="4310064"/>
            </a:xfrm>
          </p:grpSpPr>
          <p:grpSp>
            <p:nvGrpSpPr>
              <p:cNvPr id="4115" name="Groep 3"/>
              <p:cNvGrpSpPr>
                <a:grpSpLocks/>
              </p:cNvGrpSpPr>
              <p:nvPr/>
            </p:nvGrpSpPr>
            <p:grpSpPr bwMode="auto">
              <a:xfrm>
                <a:off x="1115616" y="1844674"/>
                <a:ext cx="2008584" cy="4310063"/>
                <a:chOff x="1115616" y="1844674"/>
                <a:chExt cx="2304256" cy="4310063"/>
              </a:xfrm>
            </p:grpSpPr>
            <p:sp>
              <p:nvSpPr>
                <p:cNvPr id="2" name="PIJL-OMLAAG 1"/>
                <p:cNvSpPr/>
                <p:nvPr/>
              </p:nvSpPr>
              <p:spPr>
                <a:xfrm flipV="1">
                  <a:off x="1115616" y="1845041"/>
                  <a:ext cx="2304193" cy="4310761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 sz="1200" dirty="0"/>
                </a:p>
              </p:txBody>
            </p:sp>
            <p:sp>
              <p:nvSpPr>
                <p:cNvPr id="4122" name="Tekstvak 2"/>
                <p:cNvSpPr txBox="1">
                  <a:spLocks noChangeArrowheads="1"/>
                </p:cNvSpPr>
                <p:nvPr/>
              </p:nvSpPr>
              <p:spPr bwMode="auto">
                <a:xfrm>
                  <a:off x="1536939" y="3789041"/>
                  <a:ext cx="1471509" cy="1002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nl-NL" altLang="nl-NL" sz="1200">
                      <a:latin typeface="Arial" charset="0"/>
                    </a:rPr>
                    <a:t>Inkomen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nl-NL" altLang="nl-NL" sz="1200">
                    <a:latin typeface="Arial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nl-NL" altLang="nl-NL" sz="1200">
                      <a:latin typeface="Arial" charset="0"/>
                    </a:rPr>
                    <a:t>+ 5%</a:t>
                  </a:r>
                </a:p>
              </p:txBody>
            </p:sp>
          </p:grpSp>
          <p:grpSp>
            <p:nvGrpSpPr>
              <p:cNvPr id="4116" name="Groep 8"/>
              <p:cNvGrpSpPr>
                <a:grpSpLocks/>
              </p:cNvGrpSpPr>
              <p:nvPr/>
            </p:nvGrpSpPr>
            <p:grpSpPr bwMode="auto">
              <a:xfrm>
                <a:off x="3355504" y="3303962"/>
                <a:ext cx="2008584" cy="2850775"/>
                <a:chOff x="3176949" y="1844674"/>
                <a:chExt cx="2385231" cy="4310063"/>
              </a:xfrm>
            </p:grpSpPr>
            <p:sp>
              <p:nvSpPr>
                <p:cNvPr id="10" name="PIJL-OMLAAG 9"/>
                <p:cNvSpPr/>
                <p:nvPr/>
              </p:nvSpPr>
              <p:spPr>
                <a:xfrm flipV="1">
                  <a:off x="3177312" y="1844528"/>
                  <a:ext cx="2385165" cy="4311819"/>
                </a:xfrm>
                <a:prstGeom prst="downArrow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 sz="1200" dirty="0"/>
                </a:p>
              </p:txBody>
            </p:sp>
            <p:sp>
              <p:nvSpPr>
                <p:cNvPr id="11" name="Tekstvak 10"/>
                <p:cNvSpPr txBox="1"/>
                <p:nvPr/>
              </p:nvSpPr>
              <p:spPr>
                <a:xfrm>
                  <a:off x="3807658" y="4000437"/>
                  <a:ext cx="1151183" cy="151675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nl-NL" sz="1200" dirty="0">
                      <a:solidFill>
                        <a:schemeClr val="tx1"/>
                      </a:solidFill>
                    </a:rPr>
                    <a:t>Prijzen</a:t>
                  </a:r>
                </a:p>
                <a:p>
                  <a:pPr algn="ctr">
                    <a:defRPr/>
                  </a:pPr>
                  <a:endParaRPr lang="nl-NL" sz="1200" dirty="0">
                    <a:solidFill>
                      <a:schemeClr val="tx1"/>
                    </a:solidFill>
                  </a:endParaRPr>
                </a:p>
                <a:p>
                  <a:pPr algn="ctr">
                    <a:defRPr/>
                  </a:pPr>
                  <a:r>
                    <a:rPr lang="nl-NL" sz="1200" dirty="0">
                      <a:solidFill>
                        <a:schemeClr val="tx1"/>
                      </a:solidFill>
                    </a:rPr>
                    <a:t>+ 3%</a:t>
                  </a:r>
                </a:p>
              </p:txBody>
            </p:sp>
          </p:grpSp>
          <p:sp>
            <p:nvSpPr>
              <p:cNvPr id="16" name="PIJL-OMLAAG 15"/>
              <p:cNvSpPr/>
              <p:nvPr/>
            </p:nvSpPr>
            <p:spPr>
              <a:xfrm flipV="1">
                <a:off x="3349064" y="1845041"/>
                <a:ext cx="2008527" cy="1425967"/>
              </a:xfrm>
              <a:prstGeom prst="downArrow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 sz="1200" dirty="0"/>
              </a:p>
            </p:txBody>
          </p:sp>
          <p:sp>
            <p:nvSpPr>
              <p:cNvPr id="4118" name="Tekstvak 16"/>
              <p:cNvSpPr txBox="1">
                <a:spLocks noChangeArrowheads="1"/>
              </p:cNvSpPr>
              <p:nvPr/>
            </p:nvSpPr>
            <p:spPr bwMode="auto">
              <a:xfrm>
                <a:off x="3531086" y="2204864"/>
                <a:ext cx="1668922" cy="1002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nl-NL" altLang="nl-NL" sz="1200">
                    <a:latin typeface="Arial" charset="0"/>
                  </a:rPr>
                  <a:t>Koopkracht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nl-NL" altLang="nl-NL" sz="1200">
                  <a:latin typeface="Arial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nl-NL" altLang="nl-NL" sz="1200">
                    <a:latin typeface="Arial" charset="0"/>
                  </a:rPr>
                  <a:t>+ 2%</a:t>
                </a:r>
              </a:p>
            </p:txBody>
          </p:sp>
        </p:grpSp>
        <p:grpSp>
          <p:nvGrpSpPr>
            <p:cNvPr id="4105" name="Groep 27"/>
            <p:cNvGrpSpPr>
              <a:grpSpLocks/>
            </p:cNvGrpSpPr>
            <p:nvPr/>
          </p:nvGrpSpPr>
          <p:grpSpPr bwMode="auto">
            <a:xfrm>
              <a:off x="5146403" y="2067148"/>
              <a:ext cx="3602061" cy="3587799"/>
              <a:chOff x="1113656" y="1852228"/>
              <a:chExt cx="4250432" cy="4302509"/>
            </a:xfrm>
          </p:grpSpPr>
          <p:grpSp>
            <p:nvGrpSpPr>
              <p:cNvPr id="4107" name="Groep 28"/>
              <p:cNvGrpSpPr>
                <a:grpSpLocks/>
              </p:cNvGrpSpPr>
              <p:nvPr/>
            </p:nvGrpSpPr>
            <p:grpSpPr bwMode="auto">
              <a:xfrm>
                <a:off x="1115616" y="3359969"/>
                <a:ext cx="2008584" cy="2794764"/>
                <a:chOff x="1115616" y="3359969"/>
                <a:chExt cx="2304256" cy="2794764"/>
              </a:xfrm>
            </p:grpSpPr>
            <p:sp>
              <p:nvSpPr>
                <p:cNvPr id="35" name="PIJL-OMLAAG 34"/>
                <p:cNvSpPr/>
                <p:nvPr/>
              </p:nvSpPr>
              <p:spPr>
                <a:xfrm flipV="1">
                  <a:off x="1115330" y="3359612"/>
                  <a:ext cx="2304191" cy="2794985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 sz="1200" dirty="0"/>
                </a:p>
              </p:txBody>
            </p:sp>
            <p:sp>
              <p:nvSpPr>
                <p:cNvPr id="4114" name="Tekstvak 35"/>
                <p:cNvSpPr txBox="1">
                  <a:spLocks noChangeArrowheads="1"/>
                </p:cNvSpPr>
                <p:nvPr/>
              </p:nvSpPr>
              <p:spPr bwMode="auto">
                <a:xfrm>
                  <a:off x="1527484" y="4515766"/>
                  <a:ext cx="1480964" cy="1002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nl-NL" altLang="nl-NL" sz="1200">
                      <a:latin typeface="Arial" charset="0"/>
                    </a:rPr>
                    <a:t>Inkomen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nl-NL" altLang="nl-NL" sz="1200">
                    <a:latin typeface="Arial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nl-NL" altLang="nl-NL" sz="1200">
                      <a:latin typeface="Arial" charset="0"/>
                    </a:rPr>
                    <a:t>+ 2%</a:t>
                  </a:r>
                </a:p>
              </p:txBody>
            </p:sp>
          </p:grpSp>
          <p:grpSp>
            <p:nvGrpSpPr>
              <p:cNvPr id="4108" name="Groep 29"/>
              <p:cNvGrpSpPr>
                <a:grpSpLocks/>
              </p:cNvGrpSpPr>
              <p:nvPr/>
            </p:nvGrpSpPr>
            <p:grpSpPr bwMode="auto">
              <a:xfrm>
                <a:off x="3355504" y="1852228"/>
                <a:ext cx="2008584" cy="4302509"/>
                <a:chOff x="3176949" y="-350190"/>
                <a:chExt cx="2385231" cy="6504927"/>
              </a:xfrm>
            </p:grpSpPr>
            <p:sp>
              <p:nvSpPr>
                <p:cNvPr id="33" name="PIJL-OMLAAG 32"/>
                <p:cNvSpPr/>
                <p:nvPr/>
              </p:nvSpPr>
              <p:spPr>
                <a:xfrm flipV="1">
                  <a:off x="3177016" y="-349631"/>
                  <a:ext cx="2385164" cy="6504155"/>
                </a:xfrm>
                <a:prstGeom prst="downArrow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 sz="1200" dirty="0"/>
                </a:p>
              </p:txBody>
            </p:sp>
            <p:sp>
              <p:nvSpPr>
                <p:cNvPr id="34" name="Tekstvak 33"/>
                <p:cNvSpPr txBox="1"/>
                <p:nvPr/>
              </p:nvSpPr>
              <p:spPr>
                <a:xfrm>
                  <a:off x="3794007" y="2601082"/>
                  <a:ext cx="1151183" cy="151675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nl-NL" sz="1200" dirty="0">
                      <a:solidFill>
                        <a:schemeClr val="tx1"/>
                      </a:solidFill>
                    </a:rPr>
                    <a:t>Prijzen</a:t>
                  </a:r>
                </a:p>
                <a:p>
                  <a:pPr algn="ctr">
                    <a:defRPr/>
                  </a:pPr>
                  <a:endParaRPr lang="nl-NL" sz="1200" dirty="0">
                    <a:solidFill>
                      <a:schemeClr val="tx1"/>
                    </a:solidFill>
                  </a:endParaRPr>
                </a:p>
                <a:p>
                  <a:pPr algn="ctr">
                    <a:defRPr/>
                  </a:pPr>
                  <a:r>
                    <a:rPr lang="nl-NL" sz="1200" dirty="0">
                      <a:solidFill>
                        <a:schemeClr val="tx1"/>
                      </a:solidFill>
                    </a:rPr>
                    <a:t>+ 3%</a:t>
                  </a:r>
                </a:p>
              </p:txBody>
            </p:sp>
          </p:grpSp>
          <p:sp>
            <p:nvSpPr>
              <p:cNvPr id="31" name="PIJL-OMLAAG 30"/>
              <p:cNvSpPr/>
              <p:nvPr/>
            </p:nvSpPr>
            <p:spPr>
              <a:xfrm>
                <a:off x="1113116" y="1865740"/>
                <a:ext cx="2008529" cy="1458824"/>
              </a:xfrm>
              <a:prstGeom prst="downArrow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 sz="1200" dirty="0"/>
              </a:p>
            </p:txBody>
          </p:sp>
          <p:sp>
            <p:nvSpPr>
              <p:cNvPr id="4110" name="Tekstvak 31"/>
              <p:cNvSpPr txBox="1">
                <a:spLocks noChangeArrowheads="1"/>
              </p:cNvSpPr>
              <p:nvPr/>
            </p:nvSpPr>
            <p:spPr bwMode="auto">
              <a:xfrm>
                <a:off x="1271881" y="2190083"/>
                <a:ext cx="1726554" cy="1002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nl-NL" altLang="nl-NL" sz="1200">
                    <a:latin typeface="Arial" charset="0"/>
                  </a:rPr>
                  <a:t>Koopkracht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nl-NL" altLang="nl-NL" sz="1200">
                  <a:latin typeface="Arial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nl-NL" altLang="nl-NL" sz="1200">
                    <a:latin typeface="Arial" charset="0"/>
                  </a:rPr>
                  <a:t>- 1%</a:t>
                </a:r>
              </a:p>
            </p:txBody>
          </p:sp>
        </p:grpSp>
        <p:cxnSp>
          <p:nvCxnSpPr>
            <p:cNvPr id="7" name="Rechte verbindingslijn 6"/>
            <p:cNvCxnSpPr/>
            <p:nvPr/>
          </p:nvCxnSpPr>
          <p:spPr>
            <a:xfrm>
              <a:off x="4598898" y="1855575"/>
              <a:ext cx="0" cy="5534492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kstvak 11"/>
          <p:cNvSpPr txBox="1"/>
          <p:nvPr/>
        </p:nvSpPr>
        <p:spPr>
          <a:xfrm>
            <a:off x="584200" y="5319713"/>
            <a:ext cx="4132263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2000" i="1" dirty="0">
                <a:latin typeface="+mj-lt"/>
              </a:rPr>
              <a:t>Als je </a:t>
            </a:r>
            <a:r>
              <a:rPr lang="nl-NL" sz="2000" i="1" dirty="0">
                <a:solidFill>
                  <a:srgbClr val="0070C0"/>
                </a:solidFill>
                <a:latin typeface="+mj-lt"/>
              </a:rPr>
              <a:t>inkomen</a:t>
            </a:r>
            <a:r>
              <a:rPr lang="nl-NL" sz="2000" i="1" dirty="0">
                <a:latin typeface="+mj-lt"/>
              </a:rPr>
              <a:t> in procenten meer stijgt dan de </a:t>
            </a:r>
            <a:r>
              <a:rPr lang="nl-NL" sz="2000" i="1" dirty="0">
                <a:solidFill>
                  <a:srgbClr val="7030A0"/>
                </a:solidFill>
                <a:latin typeface="+mj-lt"/>
              </a:rPr>
              <a:t>prijzen</a:t>
            </a:r>
            <a:r>
              <a:rPr lang="nl-NL" sz="2000" i="1" dirty="0">
                <a:latin typeface="+mj-lt"/>
              </a:rPr>
              <a:t>, neemt je </a:t>
            </a:r>
            <a:r>
              <a:rPr lang="nl-NL" sz="2000" i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koopkracht</a:t>
            </a:r>
            <a:r>
              <a:rPr lang="nl-NL" sz="2000" i="1" dirty="0">
                <a:latin typeface="+mj-lt"/>
              </a:rPr>
              <a:t> toe.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4859338" y="5324475"/>
            <a:ext cx="37560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nl-NL" sz="2000" i="1" dirty="0">
                <a:latin typeface="+mj-lt"/>
              </a:rPr>
              <a:t>Als je </a:t>
            </a:r>
            <a:r>
              <a:rPr lang="nl-NL" sz="2000" i="1" dirty="0">
                <a:solidFill>
                  <a:srgbClr val="0070C0"/>
                </a:solidFill>
                <a:latin typeface="+mj-lt"/>
              </a:rPr>
              <a:t>inkomen</a:t>
            </a:r>
            <a:r>
              <a:rPr lang="nl-NL" sz="2000" i="1" dirty="0">
                <a:latin typeface="+mj-lt"/>
              </a:rPr>
              <a:t> in procenten minder stijgt dan de </a:t>
            </a:r>
            <a:r>
              <a:rPr lang="nl-NL" sz="2000" i="1" dirty="0">
                <a:solidFill>
                  <a:srgbClr val="7030A0"/>
                </a:solidFill>
                <a:latin typeface="+mj-lt"/>
              </a:rPr>
              <a:t>prijzen</a:t>
            </a:r>
            <a:r>
              <a:rPr lang="nl-NL" sz="2000" i="1" dirty="0">
                <a:latin typeface="+mj-lt"/>
              </a:rPr>
              <a:t>, daalt je </a:t>
            </a:r>
            <a:r>
              <a:rPr lang="nl-NL" sz="2000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koopkracht</a:t>
            </a:r>
            <a:r>
              <a:rPr lang="nl-NL" sz="2000" i="1" dirty="0">
                <a:latin typeface="+mj-lt"/>
              </a:rPr>
              <a:t>.</a:t>
            </a:r>
          </a:p>
        </p:txBody>
      </p:sp>
      <p:pic>
        <p:nvPicPr>
          <p:cNvPr id="410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53163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Koopkracht - voorbeeld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5123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sz="2800" dirty="0"/>
              <a:t>De prijzen stijgen met 2,5%.</a:t>
            </a:r>
          </a:p>
          <a:p>
            <a:pPr eaLnBrk="1" hangingPunct="1">
              <a:buFont typeface="Arial" charset="0"/>
              <a:buNone/>
            </a:pPr>
            <a:endParaRPr lang="nl-NL" altLang="nl-NL" sz="2800" dirty="0"/>
          </a:p>
          <a:p>
            <a:pPr eaLnBrk="1" hangingPunct="1">
              <a:buFont typeface="Arial" charset="0"/>
              <a:buNone/>
            </a:pPr>
            <a:r>
              <a:rPr lang="nl-NL" altLang="nl-NL" sz="2800" dirty="0"/>
              <a:t>Het inkomen van </a:t>
            </a:r>
            <a:r>
              <a:rPr lang="nl-NL" altLang="nl-NL" sz="2800" dirty="0" err="1"/>
              <a:t>Ahmet</a:t>
            </a:r>
            <a:r>
              <a:rPr lang="nl-NL" altLang="nl-NL" sz="2800" dirty="0"/>
              <a:t> stijgt met 1,5%.</a:t>
            </a:r>
          </a:p>
          <a:p>
            <a:pPr eaLnBrk="1" hangingPunct="1">
              <a:buFont typeface="Arial" charset="0"/>
              <a:buNone/>
            </a:pPr>
            <a:r>
              <a:rPr lang="nl-NL" altLang="nl-NL" sz="2800" i="1" dirty="0"/>
              <a:t>Stijgt of daalt de koopkracht van </a:t>
            </a:r>
            <a:r>
              <a:rPr lang="nl-NL" altLang="nl-NL" sz="2800" i="1" dirty="0" err="1"/>
              <a:t>Ahmet</a:t>
            </a:r>
            <a:r>
              <a:rPr lang="nl-NL" altLang="nl-NL" sz="2800" i="1" dirty="0"/>
              <a:t>?</a:t>
            </a:r>
            <a:endParaRPr lang="nl-NL" altLang="nl-NL" sz="2800" dirty="0"/>
          </a:p>
          <a:p>
            <a:pPr eaLnBrk="1" hangingPunct="1">
              <a:buNone/>
            </a:pPr>
            <a:r>
              <a:rPr lang="nl-NL" altLang="nl-NL" sz="2800" i="1" dirty="0"/>
              <a:t>De koopkracht van </a:t>
            </a:r>
            <a:r>
              <a:rPr lang="nl-NL" altLang="nl-NL" sz="2800" i="1" dirty="0" err="1"/>
              <a:t>Ahmet</a:t>
            </a:r>
            <a:r>
              <a:rPr lang="nl-NL" altLang="nl-NL" sz="2800" i="1" dirty="0"/>
              <a:t> daalt.</a:t>
            </a:r>
            <a:endParaRPr lang="nl-NL" altLang="nl-NL" sz="2800" dirty="0"/>
          </a:p>
          <a:p>
            <a:pPr eaLnBrk="1" hangingPunct="1">
              <a:buFont typeface="Arial" charset="0"/>
              <a:buNone/>
            </a:pPr>
            <a:endParaRPr lang="nl-NL" altLang="nl-NL" sz="2800" i="1" dirty="0"/>
          </a:p>
          <a:p>
            <a:pPr eaLnBrk="1" hangingPunct="1">
              <a:buFont typeface="Arial" charset="0"/>
              <a:buNone/>
            </a:pPr>
            <a:r>
              <a:rPr lang="nl-NL" altLang="nl-NL" sz="2800" dirty="0"/>
              <a:t>Het inkomen van </a:t>
            </a:r>
            <a:r>
              <a:rPr lang="nl-NL" altLang="nl-NL" sz="2800" dirty="0" err="1"/>
              <a:t>Loïs</a:t>
            </a:r>
            <a:r>
              <a:rPr lang="nl-NL" altLang="nl-NL" sz="2800" dirty="0"/>
              <a:t> stijgt met 3,5%.</a:t>
            </a:r>
          </a:p>
          <a:p>
            <a:pPr eaLnBrk="1" hangingPunct="1">
              <a:buFont typeface="Arial" charset="0"/>
              <a:buNone/>
            </a:pPr>
            <a:r>
              <a:rPr lang="nl-NL" altLang="nl-NL" sz="2800" i="1" dirty="0"/>
              <a:t>Stijgt of daalt de koopkracht van </a:t>
            </a:r>
            <a:r>
              <a:rPr lang="nl-NL" altLang="nl-NL" sz="2800" i="1" dirty="0" err="1"/>
              <a:t>Loïs</a:t>
            </a:r>
            <a:r>
              <a:rPr lang="nl-NL" altLang="nl-NL" sz="2800" i="1" dirty="0"/>
              <a:t>?</a:t>
            </a:r>
          </a:p>
          <a:p>
            <a:pPr eaLnBrk="1" hangingPunct="1">
              <a:buNone/>
            </a:pPr>
            <a:r>
              <a:rPr lang="nl-NL" altLang="nl-NL" sz="2800" i="1" dirty="0"/>
              <a:t>De koopkracht van </a:t>
            </a:r>
            <a:r>
              <a:rPr lang="nl-NL" altLang="nl-NL" sz="2800" i="1" dirty="0" err="1"/>
              <a:t>Loïs</a:t>
            </a:r>
            <a:r>
              <a:rPr lang="nl-NL" altLang="nl-NL" sz="2800" i="1" dirty="0"/>
              <a:t> stijgt.</a:t>
            </a:r>
            <a:endParaRPr lang="nl-NL" altLang="nl-NL" sz="2800" dirty="0"/>
          </a:p>
          <a:p>
            <a:pPr eaLnBrk="1" hangingPunct="1">
              <a:buFont typeface="Arial" charset="0"/>
              <a:buNone/>
            </a:pPr>
            <a:endParaRPr lang="nl-NL" altLang="nl-NL" sz="2800" dirty="0"/>
          </a:p>
        </p:txBody>
      </p:sp>
      <p:sp>
        <p:nvSpPr>
          <p:cNvPr id="5124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94438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Verandering in percentages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7171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sz="2800" dirty="0"/>
              <a:t>Als je stijgingen en dalingen in procenten uitdrukt, kun je veranderingen beter met elkaar vergelijken.</a:t>
            </a:r>
          </a:p>
          <a:p>
            <a:pPr eaLnBrk="1" hangingPunct="1">
              <a:buFont typeface="Arial" charset="0"/>
              <a:buNone/>
            </a:pPr>
            <a:endParaRPr lang="nl-NL" altLang="nl-NL" sz="2800" dirty="0"/>
          </a:p>
          <a:p>
            <a:pPr eaLnBrk="1" hangingPunct="1">
              <a:buFont typeface="Arial" charset="0"/>
              <a:buNone/>
            </a:pPr>
            <a:endParaRPr lang="nl-NL" altLang="nl-NL" sz="2800" dirty="0"/>
          </a:p>
        </p:txBody>
      </p:sp>
      <p:sp>
        <p:nvSpPr>
          <p:cNvPr id="717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sp>
        <p:nvSpPr>
          <p:cNvPr id="7173" name="Tekstvak 3"/>
          <p:cNvSpPr txBox="1">
            <a:spLocks noChangeArrowheads="1"/>
          </p:cNvSpPr>
          <p:nvPr/>
        </p:nvSpPr>
        <p:spPr bwMode="auto">
          <a:xfrm>
            <a:off x="2843808" y="2842418"/>
            <a:ext cx="2171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800" dirty="0">
                <a:latin typeface="Arial" charset="0"/>
              </a:rPr>
              <a:t>prijs dit jaar: € 3,50</a:t>
            </a:r>
          </a:p>
        </p:txBody>
      </p:sp>
      <p:sp>
        <p:nvSpPr>
          <p:cNvPr id="7174" name="Tekstvak 8"/>
          <p:cNvSpPr txBox="1">
            <a:spLocks noChangeArrowheads="1"/>
          </p:cNvSpPr>
          <p:nvPr/>
        </p:nvSpPr>
        <p:spPr bwMode="auto">
          <a:xfrm>
            <a:off x="492100" y="2847974"/>
            <a:ext cx="2571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800" dirty="0">
                <a:latin typeface="Arial" charset="0"/>
              </a:rPr>
              <a:t>prijs vorig jaar: € 3</a:t>
            </a:r>
          </a:p>
        </p:txBody>
      </p:sp>
      <p:sp>
        <p:nvSpPr>
          <p:cNvPr id="7175" name="Tekstvak 9"/>
          <p:cNvSpPr txBox="1">
            <a:spLocks noChangeArrowheads="1"/>
          </p:cNvSpPr>
          <p:nvPr/>
        </p:nvSpPr>
        <p:spPr bwMode="auto">
          <a:xfrm>
            <a:off x="5508104" y="3717032"/>
            <a:ext cx="27574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i="1" dirty="0">
                <a:latin typeface="Arial" charset="0"/>
              </a:rPr>
              <a:t>Hoeveel procent is de prijs van het brood gestegen?</a:t>
            </a:r>
          </a:p>
        </p:txBody>
      </p:sp>
      <p:pic>
        <p:nvPicPr>
          <p:cNvPr id="7176" name="Picture 10" descr="T:\_algemeen\Rechtenvrij_beeld\04-10_everydayobjects8\OS080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89" y="3486150"/>
            <a:ext cx="3627437" cy="2389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53163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CBS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10243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sz="2800"/>
              <a:t>Als je een goed beeld wilt van de prijsstijgingen, dan moet je alle prijsveranderingen weten. </a:t>
            </a:r>
          </a:p>
          <a:p>
            <a:pPr eaLnBrk="1" hangingPunct="1">
              <a:buFont typeface="Arial" charset="0"/>
              <a:buNone/>
            </a:pPr>
            <a:endParaRPr lang="nl-NL" altLang="nl-NL" sz="2800"/>
          </a:p>
          <a:p>
            <a:pPr eaLnBrk="1" hangingPunct="1">
              <a:buFont typeface="Arial" charset="0"/>
              <a:buNone/>
            </a:pPr>
            <a:r>
              <a:rPr lang="nl-NL" altLang="nl-NL" sz="2800"/>
              <a:t>Het </a:t>
            </a:r>
            <a:r>
              <a:rPr lang="nl-NL" altLang="nl-NL" sz="2800" i="1"/>
              <a:t>CBS</a:t>
            </a:r>
            <a:r>
              <a:rPr lang="nl-NL" altLang="nl-NL" sz="2800"/>
              <a:t> onderzoekt dit. De afkorting CBS staat voor Centraal Bureau voor de Statistiek.</a:t>
            </a:r>
          </a:p>
          <a:p>
            <a:pPr eaLnBrk="1" hangingPunct="1">
              <a:buFont typeface="Arial" charset="0"/>
              <a:buNone/>
            </a:pPr>
            <a:endParaRPr lang="nl-NL" altLang="nl-NL" sz="2800"/>
          </a:p>
          <a:p>
            <a:pPr eaLnBrk="1" hangingPunct="1">
              <a:buFont typeface="Arial" charset="0"/>
              <a:buNone/>
            </a:pPr>
            <a:endParaRPr lang="nl-NL" altLang="nl-NL" sz="2800"/>
          </a:p>
        </p:txBody>
      </p:sp>
      <p:sp>
        <p:nvSpPr>
          <p:cNvPr id="10244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84213" y="4581525"/>
            <a:ext cx="5319712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nl-NL" altLang="nl-NL" sz="2800" dirty="0">
                <a:latin typeface="+mn-lt"/>
              </a:rPr>
              <a:t>Elke maand kijkt het CBS hoeveel de prijzen stijgen en dalen.</a:t>
            </a:r>
          </a:p>
        </p:txBody>
      </p:sp>
      <p:pic>
        <p:nvPicPr>
          <p:cNvPr id="102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53163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Inflatie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11267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sz="2800" i="1"/>
              <a:t>Inflatie </a:t>
            </a:r>
            <a:r>
              <a:rPr lang="nl-NL" altLang="nl-NL" sz="2800"/>
              <a:t>is een algemene stijging van de prijzen.</a:t>
            </a:r>
          </a:p>
          <a:p>
            <a:pPr eaLnBrk="1" hangingPunct="1">
              <a:buFont typeface="Arial" charset="0"/>
              <a:buNone/>
            </a:pPr>
            <a:endParaRPr lang="nl-NL" altLang="nl-NL" sz="2800"/>
          </a:p>
          <a:p>
            <a:pPr eaLnBrk="1" hangingPunct="1">
              <a:buFont typeface="Arial" charset="0"/>
              <a:buNone/>
            </a:pPr>
            <a:r>
              <a:rPr lang="nl-NL" altLang="nl-NL" sz="2800"/>
              <a:t>Het gevolg van inflatie is dat je voor hetzelfde bedrag minder kunt kopen. Het geld wordt dus minder waard.</a:t>
            </a:r>
          </a:p>
          <a:p>
            <a:pPr eaLnBrk="1" hangingPunct="1">
              <a:buFont typeface="Arial" charset="0"/>
              <a:buNone/>
            </a:pPr>
            <a:endParaRPr lang="nl-NL" altLang="nl-NL" sz="2800"/>
          </a:p>
          <a:p>
            <a:pPr eaLnBrk="1" hangingPunct="1">
              <a:buFont typeface="Arial" charset="0"/>
              <a:buNone/>
            </a:pPr>
            <a:endParaRPr lang="nl-NL" altLang="nl-NL" sz="2800"/>
          </a:p>
          <a:p>
            <a:pPr eaLnBrk="1" hangingPunct="1">
              <a:buFont typeface="Arial" charset="0"/>
              <a:buNone/>
            </a:pPr>
            <a:endParaRPr lang="nl-NL" altLang="nl-NL" sz="2800"/>
          </a:p>
        </p:txBody>
      </p:sp>
      <p:sp>
        <p:nvSpPr>
          <p:cNvPr id="1126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84213" y="4581525"/>
            <a:ext cx="4535487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nl-NL" altLang="nl-NL" sz="2800" dirty="0">
                <a:latin typeface="+mn-lt"/>
              </a:rPr>
              <a:t>Als je inkomen gelijk blijft, daalt door inflatie je koopkracht.</a:t>
            </a:r>
          </a:p>
        </p:txBody>
      </p:sp>
      <p:pic>
        <p:nvPicPr>
          <p:cNvPr id="112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53163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Deflatie</a:t>
            </a:r>
            <a:endParaRPr lang="nl-NL" altLang="nl-NL" sz="4000">
              <a:solidFill>
                <a:srgbClr val="54BDF2"/>
              </a:solidFill>
            </a:endParaRPr>
          </a:p>
        </p:txBody>
      </p:sp>
      <p:sp>
        <p:nvSpPr>
          <p:cNvPr id="12291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sz="2800" i="1"/>
              <a:t>Deflatie</a:t>
            </a:r>
            <a:r>
              <a:rPr lang="nl-NL" altLang="nl-NL" sz="2800">
                <a:solidFill>
                  <a:srgbClr val="99CC00"/>
                </a:solidFill>
              </a:rPr>
              <a:t> </a:t>
            </a:r>
            <a:r>
              <a:rPr lang="nl-NL" altLang="nl-NL" sz="2800"/>
              <a:t>is een algemene daling van de prijzen.</a:t>
            </a:r>
          </a:p>
          <a:p>
            <a:pPr eaLnBrk="1" hangingPunct="1">
              <a:buFont typeface="Arial" charset="0"/>
              <a:buNone/>
            </a:pPr>
            <a:endParaRPr lang="nl-NL" altLang="nl-NL" sz="2800"/>
          </a:p>
          <a:p>
            <a:pPr eaLnBrk="1" hangingPunct="1">
              <a:buFont typeface="Arial" charset="0"/>
              <a:buNone/>
            </a:pPr>
            <a:r>
              <a:rPr lang="nl-NL" altLang="nl-NL" sz="2800"/>
              <a:t>Het gevolg van deflatie is dat je voor hetzelfde bedrag meer kunt kopen. Het geld wordt dus meer waard.</a:t>
            </a:r>
          </a:p>
          <a:p>
            <a:pPr eaLnBrk="1" hangingPunct="1">
              <a:buFont typeface="Arial" charset="0"/>
              <a:buNone/>
            </a:pPr>
            <a:endParaRPr lang="nl-NL" altLang="nl-NL" sz="2800"/>
          </a:p>
          <a:p>
            <a:pPr eaLnBrk="1" hangingPunct="1">
              <a:buFont typeface="Arial" charset="0"/>
              <a:buNone/>
            </a:pPr>
            <a:endParaRPr lang="nl-NL" altLang="nl-NL" sz="2800"/>
          </a:p>
          <a:p>
            <a:pPr eaLnBrk="1" hangingPunct="1">
              <a:buFont typeface="Arial" charset="0"/>
              <a:buNone/>
            </a:pPr>
            <a:endParaRPr lang="nl-NL" altLang="nl-NL" sz="2800"/>
          </a:p>
        </p:txBody>
      </p:sp>
      <p:sp>
        <p:nvSpPr>
          <p:cNvPr id="1229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84213" y="4581525"/>
            <a:ext cx="4175125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nl-NL" altLang="nl-NL" sz="2800" dirty="0">
                <a:latin typeface="+mn-lt"/>
              </a:rPr>
              <a:t>Als je inkomen gelijk blijft, stijgt door deflatie je koopkracht.</a:t>
            </a:r>
          </a:p>
        </p:txBody>
      </p:sp>
      <p:pic>
        <p:nvPicPr>
          <p:cNvPr id="12294" name="Picture 11" descr="T:\_algemeen\Rechtenvrij_beeld\17-02_Euro\F00090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0" y="3730625"/>
            <a:ext cx="3770313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6253163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>
                <a:solidFill>
                  <a:srgbClr val="54BDF2"/>
                </a:solidFill>
              </a:rPr>
              <a:t>Koopkracht: stijging en daling</a:t>
            </a:r>
            <a:endParaRPr lang="nl-NL" altLang="nl-NL" sz="4000">
              <a:solidFill>
                <a:srgbClr val="54BDF2"/>
              </a:solidFill>
            </a:endParaRPr>
          </a:p>
        </p:txBody>
      </p:sp>
      <p:grpSp>
        <p:nvGrpSpPr>
          <p:cNvPr id="19460" name="Groep 7"/>
          <p:cNvGrpSpPr>
            <a:grpSpLocks/>
          </p:cNvGrpSpPr>
          <p:nvPr/>
        </p:nvGrpSpPr>
        <p:grpSpPr bwMode="auto">
          <a:xfrm>
            <a:off x="1171575" y="1239044"/>
            <a:ext cx="7016750" cy="3343275"/>
            <a:chOff x="323528" y="1855575"/>
            <a:chExt cx="8424936" cy="3846951"/>
          </a:xfrm>
        </p:grpSpPr>
        <p:grpSp>
          <p:nvGrpSpPr>
            <p:cNvPr id="19463" name="Groep 4"/>
            <p:cNvGrpSpPr>
              <a:grpSpLocks/>
            </p:cNvGrpSpPr>
            <p:nvPr/>
          </p:nvGrpSpPr>
          <p:grpSpPr bwMode="auto">
            <a:xfrm>
              <a:off x="323528" y="2067149"/>
              <a:ext cx="3600400" cy="3594099"/>
              <a:chOff x="1115616" y="1844673"/>
              <a:chExt cx="4248472" cy="4310064"/>
            </a:xfrm>
          </p:grpSpPr>
          <p:grpSp>
            <p:nvGrpSpPr>
              <p:cNvPr id="19474" name="Groep 3"/>
              <p:cNvGrpSpPr>
                <a:grpSpLocks/>
              </p:cNvGrpSpPr>
              <p:nvPr/>
            </p:nvGrpSpPr>
            <p:grpSpPr bwMode="auto">
              <a:xfrm>
                <a:off x="1115616" y="1844674"/>
                <a:ext cx="2008584" cy="4310063"/>
                <a:chOff x="1115616" y="1844674"/>
                <a:chExt cx="2304256" cy="4310063"/>
              </a:xfrm>
            </p:grpSpPr>
            <p:sp>
              <p:nvSpPr>
                <p:cNvPr id="2" name="PIJL-OMLAAG 1"/>
                <p:cNvSpPr/>
                <p:nvPr/>
              </p:nvSpPr>
              <p:spPr>
                <a:xfrm flipV="1">
                  <a:off x="1115616" y="1845055"/>
                  <a:ext cx="2304193" cy="4308799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 sz="1200" dirty="0"/>
                </a:p>
              </p:txBody>
            </p:sp>
            <p:sp>
              <p:nvSpPr>
                <p:cNvPr id="19481" name="Tekstvak 2"/>
                <p:cNvSpPr txBox="1">
                  <a:spLocks noChangeArrowheads="1"/>
                </p:cNvSpPr>
                <p:nvPr/>
              </p:nvSpPr>
              <p:spPr bwMode="auto">
                <a:xfrm>
                  <a:off x="1536939" y="3789041"/>
                  <a:ext cx="1471509" cy="10022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nl-NL" altLang="nl-NL" sz="1200">
                      <a:latin typeface="Arial" charset="0"/>
                    </a:rPr>
                    <a:t>Inkomen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nl-NL" altLang="nl-NL" sz="1200">
                    <a:latin typeface="Arial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nl-NL" altLang="nl-NL" sz="1200">
                      <a:latin typeface="Arial" charset="0"/>
                    </a:rPr>
                    <a:t>+ 5%</a:t>
                  </a:r>
                </a:p>
              </p:txBody>
            </p:sp>
          </p:grpSp>
          <p:grpSp>
            <p:nvGrpSpPr>
              <p:cNvPr id="19475" name="Groep 8"/>
              <p:cNvGrpSpPr>
                <a:grpSpLocks/>
              </p:cNvGrpSpPr>
              <p:nvPr/>
            </p:nvGrpSpPr>
            <p:grpSpPr bwMode="auto">
              <a:xfrm>
                <a:off x="3355504" y="3303962"/>
                <a:ext cx="2008584" cy="2850775"/>
                <a:chOff x="3176949" y="1844674"/>
                <a:chExt cx="2385231" cy="4310063"/>
              </a:xfrm>
            </p:grpSpPr>
            <p:sp>
              <p:nvSpPr>
                <p:cNvPr id="10" name="PIJL-OMLAAG 9"/>
                <p:cNvSpPr/>
                <p:nvPr/>
              </p:nvSpPr>
              <p:spPr>
                <a:xfrm flipV="1">
                  <a:off x="3177312" y="1844668"/>
                  <a:ext cx="2385165" cy="4308734"/>
                </a:xfrm>
                <a:prstGeom prst="downArrow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 sz="1200" dirty="0"/>
                </a:p>
              </p:txBody>
            </p:sp>
            <p:sp>
              <p:nvSpPr>
                <p:cNvPr id="11" name="Tekstvak 10"/>
                <p:cNvSpPr txBox="1"/>
                <p:nvPr/>
              </p:nvSpPr>
              <p:spPr>
                <a:xfrm>
                  <a:off x="3807658" y="3997379"/>
                  <a:ext cx="1151183" cy="151683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nl-NL" sz="1200" dirty="0">
                      <a:solidFill>
                        <a:schemeClr val="tx1"/>
                      </a:solidFill>
                    </a:rPr>
                    <a:t>Prijzen</a:t>
                  </a:r>
                </a:p>
                <a:p>
                  <a:pPr algn="ctr">
                    <a:defRPr/>
                  </a:pPr>
                  <a:endParaRPr lang="nl-NL" sz="1200" dirty="0">
                    <a:solidFill>
                      <a:schemeClr val="tx1"/>
                    </a:solidFill>
                  </a:endParaRPr>
                </a:p>
                <a:p>
                  <a:pPr algn="ctr">
                    <a:defRPr/>
                  </a:pPr>
                  <a:r>
                    <a:rPr lang="nl-NL" sz="1200" dirty="0">
                      <a:solidFill>
                        <a:schemeClr val="tx1"/>
                      </a:solidFill>
                    </a:rPr>
                    <a:t>+ 3%</a:t>
                  </a:r>
                </a:p>
              </p:txBody>
            </p:sp>
          </p:grpSp>
          <p:sp>
            <p:nvSpPr>
              <p:cNvPr id="16" name="PIJL-OMLAAG 15"/>
              <p:cNvSpPr/>
              <p:nvPr/>
            </p:nvSpPr>
            <p:spPr>
              <a:xfrm flipV="1">
                <a:off x="3349064" y="1845055"/>
                <a:ext cx="2008527" cy="1426043"/>
              </a:xfrm>
              <a:prstGeom prst="downArrow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 sz="1200" dirty="0"/>
              </a:p>
            </p:txBody>
          </p:sp>
          <p:sp>
            <p:nvSpPr>
              <p:cNvPr id="19477" name="Tekstvak 16"/>
              <p:cNvSpPr txBox="1">
                <a:spLocks noChangeArrowheads="1"/>
              </p:cNvSpPr>
              <p:nvPr/>
            </p:nvSpPr>
            <p:spPr bwMode="auto">
              <a:xfrm>
                <a:off x="3531086" y="2204864"/>
                <a:ext cx="1668922" cy="1002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nl-NL" altLang="nl-NL" sz="1200">
                    <a:latin typeface="Arial" charset="0"/>
                  </a:rPr>
                  <a:t>Koopkracht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nl-NL" altLang="nl-NL" sz="1200">
                  <a:latin typeface="Arial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nl-NL" altLang="nl-NL" sz="1200">
                    <a:latin typeface="Arial" charset="0"/>
                  </a:rPr>
                  <a:t>+ 2%</a:t>
                </a:r>
              </a:p>
            </p:txBody>
          </p:sp>
        </p:grpSp>
        <p:grpSp>
          <p:nvGrpSpPr>
            <p:cNvPr id="19464" name="Groep 27"/>
            <p:cNvGrpSpPr>
              <a:grpSpLocks/>
            </p:cNvGrpSpPr>
            <p:nvPr/>
          </p:nvGrpSpPr>
          <p:grpSpPr bwMode="auto">
            <a:xfrm>
              <a:off x="5146403" y="2067148"/>
              <a:ext cx="3602061" cy="3587799"/>
              <a:chOff x="1113656" y="1852228"/>
              <a:chExt cx="4250432" cy="4302509"/>
            </a:xfrm>
          </p:grpSpPr>
          <p:grpSp>
            <p:nvGrpSpPr>
              <p:cNvPr id="19466" name="Groep 28"/>
              <p:cNvGrpSpPr>
                <a:grpSpLocks/>
              </p:cNvGrpSpPr>
              <p:nvPr/>
            </p:nvGrpSpPr>
            <p:grpSpPr bwMode="auto">
              <a:xfrm>
                <a:off x="1115616" y="3359969"/>
                <a:ext cx="2008584" cy="2794764"/>
                <a:chOff x="1115616" y="3359969"/>
                <a:chExt cx="2304256" cy="2794764"/>
              </a:xfrm>
            </p:grpSpPr>
            <p:sp>
              <p:nvSpPr>
                <p:cNvPr id="35" name="PIJL-OMLAAG 34"/>
                <p:cNvSpPr/>
                <p:nvPr/>
              </p:nvSpPr>
              <p:spPr>
                <a:xfrm flipV="1">
                  <a:off x="1115330" y="3359705"/>
                  <a:ext cx="2304191" cy="2795134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 sz="1200" dirty="0"/>
                </a:p>
              </p:txBody>
            </p:sp>
            <p:sp>
              <p:nvSpPr>
                <p:cNvPr id="19473" name="Tekstvak 35"/>
                <p:cNvSpPr txBox="1">
                  <a:spLocks noChangeArrowheads="1"/>
                </p:cNvSpPr>
                <p:nvPr/>
              </p:nvSpPr>
              <p:spPr bwMode="auto">
                <a:xfrm>
                  <a:off x="1527484" y="4515766"/>
                  <a:ext cx="1480964" cy="1002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nl-NL" altLang="nl-NL" sz="1200">
                      <a:latin typeface="Arial" charset="0"/>
                    </a:rPr>
                    <a:t>Inkomen</a:t>
                  </a: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nl-NL" altLang="nl-NL" sz="1200">
                    <a:latin typeface="Arial" charset="0"/>
                  </a:endParaRPr>
                </a:p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nl-NL" altLang="nl-NL" sz="1200">
                      <a:latin typeface="Arial" charset="0"/>
                    </a:rPr>
                    <a:t>+ 2%</a:t>
                  </a:r>
                </a:p>
              </p:txBody>
            </p:sp>
          </p:grpSp>
          <p:grpSp>
            <p:nvGrpSpPr>
              <p:cNvPr id="19467" name="Groep 29"/>
              <p:cNvGrpSpPr>
                <a:grpSpLocks/>
              </p:cNvGrpSpPr>
              <p:nvPr/>
            </p:nvGrpSpPr>
            <p:grpSpPr bwMode="auto">
              <a:xfrm>
                <a:off x="3355504" y="1852228"/>
                <a:ext cx="2008584" cy="4302509"/>
                <a:chOff x="3176949" y="-350190"/>
                <a:chExt cx="2385231" cy="6504927"/>
              </a:xfrm>
            </p:grpSpPr>
            <p:sp>
              <p:nvSpPr>
                <p:cNvPr id="33" name="PIJL-OMLAAG 32"/>
                <p:cNvSpPr/>
                <p:nvPr/>
              </p:nvSpPr>
              <p:spPr>
                <a:xfrm flipV="1">
                  <a:off x="3177016" y="-349610"/>
                  <a:ext cx="2385164" cy="6504503"/>
                </a:xfrm>
                <a:prstGeom prst="downArrow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nl-NL" sz="1200" dirty="0"/>
                </a:p>
              </p:txBody>
            </p:sp>
            <p:sp>
              <p:nvSpPr>
                <p:cNvPr id="34" name="Tekstvak 33"/>
                <p:cNvSpPr txBox="1"/>
                <p:nvPr/>
              </p:nvSpPr>
              <p:spPr>
                <a:xfrm>
                  <a:off x="3794007" y="2601261"/>
                  <a:ext cx="1151183" cy="151683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nl-NL" sz="1200" dirty="0">
                      <a:solidFill>
                        <a:schemeClr val="tx1"/>
                      </a:solidFill>
                    </a:rPr>
                    <a:t>Prijzen</a:t>
                  </a:r>
                </a:p>
                <a:p>
                  <a:pPr algn="ctr">
                    <a:defRPr/>
                  </a:pPr>
                  <a:endParaRPr lang="nl-NL" sz="1200" dirty="0">
                    <a:solidFill>
                      <a:schemeClr val="tx1"/>
                    </a:solidFill>
                  </a:endParaRPr>
                </a:p>
                <a:p>
                  <a:pPr algn="ctr">
                    <a:defRPr/>
                  </a:pPr>
                  <a:r>
                    <a:rPr lang="nl-NL" sz="1200" dirty="0">
                      <a:solidFill>
                        <a:schemeClr val="tx1"/>
                      </a:solidFill>
                    </a:rPr>
                    <a:t>+ 3%</a:t>
                  </a:r>
                </a:p>
              </p:txBody>
            </p:sp>
          </p:grpSp>
          <p:sp>
            <p:nvSpPr>
              <p:cNvPr id="31" name="PIJL-OMLAAG 30"/>
              <p:cNvSpPr/>
              <p:nvPr/>
            </p:nvSpPr>
            <p:spPr>
              <a:xfrm>
                <a:off x="1113116" y="1865755"/>
                <a:ext cx="2008529" cy="1458902"/>
              </a:xfrm>
              <a:prstGeom prst="downArrow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nl-NL" sz="1200" dirty="0"/>
              </a:p>
            </p:txBody>
          </p:sp>
          <p:sp>
            <p:nvSpPr>
              <p:cNvPr id="19469" name="Tekstvak 31"/>
              <p:cNvSpPr txBox="1">
                <a:spLocks noChangeArrowheads="1"/>
              </p:cNvSpPr>
              <p:nvPr/>
            </p:nvSpPr>
            <p:spPr bwMode="auto">
              <a:xfrm>
                <a:off x="1271881" y="2190083"/>
                <a:ext cx="1726554" cy="1002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nl-NL" altLang="nl-NL" sz="1200">
                    <a:latin typeface="Arial" charset="0"/>
                  </a:rPr>
                  <a:t>Koopkracht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nl-NL" altLang="nl-NL" sz="1200">
                  <a:latin typeface="Arial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nl-NL" altLang="nl-NL" sz="1200">
                    <a:latin typeface="Arial" charset="0"/>
                  </a:rPr>
                  <a:t>- 1%</a:t>
                </a:r>
              </a:p>
            </p:txBody>
          </p:sp>
        </p:grpSp>
        <p:cxnSp>
          <p:nvCxnSpPr>
            <p:cNvPr id="7" name="Rechte verbindingslijn 6"/>
            <p:cNvCxnSpPr/>
            <p:nvPr/>
          </p:nvCxnSpPr>
          <p:spPr>
            <a:xfrm>
              <a:off x="4598898" y="1855575"/>
              <a:ext cx="0" cy="3846951"/>
            </a:xfrm>
            <a:prstGeom prst="line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kstvak 11"/>
          <p:cNvSpPr txBox="1"/>
          <p:nvPr/>
        </p:nvSpPr>
        <p:spPr>
          <a:xfrm>
            <a:off x="574675" y="4852178"/>
            <a:ext cx="8569325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l-NL" sz="2400" i="1" dirty="0">
                <a:latin typeface="+mj-lt"/>
              </a:rPr>
              <a:t>Bekijk nog eens deze afbeeldingen over koopkracht.</a:t>
            </a:r>
          </a:p>
          <a:p>
            <a:pPr>
              <a:defRPr/>
            </a:pPr>
            <a:r>
              <a:rPr lang="nl-NL" sz="2400" i="1" dirty="0">
                <a:latin typeface="+mj-lt"/>
              </a:rPr>
              <a:t>Is er sprake van inflatie of deflatie? </a:t>
            </a:r>
          </a:p>
          <a:p>
            <a:pPr>
              <a:defRPr/>
            </a:pPr>
            <a:r>
              <a:rPr lang="nl-NL" sz="2400" i="1" dirty="0">
                <a:latin typeface="+mj-lt"/>
              </a:rPr>
              <a:t>De prijzen zijn in beide situaties met 3% gestegen.</a:t>
            </a:r>
          </a:p>
          <a:p>
            <a:pPr>
              <a:defRPr/>
            </a:pPr>
            <a:r>
              <a:rPr lang="nl-NL" sz="2400" i="1" dirty="0">
                <a:latin typeface="+mj-lt"/>
              </a:rPr>
              <a:t>Er is in beide situaties dus sprake van inflatie.</a:t>
            </a:r>
          </a:p>
          <a:p>
            <a:pPr>
              <a:defRPr/>
            </a:pPr>
            <a:endParaRPr lang="nl-NL" sz="2400" i="1" dirty="0">
              <a:latin typeface="+mj-lt"/>
            </a:endParaRPr>
          </a:p>
        </p:txBody>
      </p:sp>
      <p:sp>
        <p:nvSpPr>
          <p:cNvPr id="3" name="Pijl: links 2">
            <a:extLst>
              <a:ext uri="{FF2B5EF4-FFF2-40B4-BE49-F238E27FC236}">
                <a16:creationId xmlns:a16="http://schemas.microsoft.com/office/drawing/2014/main" id="{1EC3CA29-CB2B-4DA1-984B-6DC276F25628}"/>
              </a:ext>
            </a:extLst>
          </p:cNvPr>
          <p:cNvSpPr/>
          <p:nvPr/>
        </p:nvSpPr>
        <p:spPr>
          <a:xfrm>
            <a:off x="3854359" y="3663948"/>
            <a:ext cx="1388916" cy="674684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=INFLATIE!</a:t>
            </a:r>
          </a:p>
        </p:txBody>
      </p:sp>
      <p:sp>
        <p:nvSpPr>
          <p:cNvPr id="4" name="Pijl: links 3">
            <a:extLst>
              <a:ext uri="{FF2B5EF4-FFF2-40B4-BE49-F238E27FC236}">
                <a16:creationId xmlns:a16="http://schemas.microsoft.com/office/drawing/2014/main" id="{909537E6-8AC9-436A-9271-F85A15CB8056}"/>
              </a:ext>
            </a:extLst>
          </p:cNvPr>
          <p:cNvSpPr/>
          <p:nvPr/>
        </p:nvSpPr>
        <p:spPr>
          <a:xfrm>
            <a:off x="7743105" y="2982119"/>
            <a:ext cx="1388916" cy="674684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=INFLATIE!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8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2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2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2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f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f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1ff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0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0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2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2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223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585</Words>
  <Application>Microsoft Office PowerPoint</Application>
  <PresentationFormat>Diavoorstelling (4:3)</PresentationFormat>
  <Paragraphs>119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Office-thema</vt:lpstr>
      <vt:lpstr>§1.4 Alles wordt duurder</vt:lpstr>
      <vt:lpstr>Koopkracht</vt:lpstr>
      <vt:lpstr>Koopkracht: stijging en daling</vt:lpstr>
      <vt:lpstr>Koopkracht - voorbeeld</vt:lpstr>
      <vt:lpstr>Verandering in percentages</vt:lpstr>
      <vt:lpstr>CBS</vt:lpstr>
      <vt:lpstr>Inflatie</vt:lpstr>
      <vt:lpstr>Deflatie</vt:lpstr>
      <vt:lpstr>Koopkracht: stijging en daling</vt:lpstr>
      <vt:lpstr>Indexcijfers</vt:lpstr>
      <vt:lpstr>Indexcijfers - voorbeeld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 Epping</dc:creator>
  <cp:lastModifiedBy>Bijnen, JAM (Johan)</cp:lastModifiedBy>
  <cp:revision>166</cp:revision>
  <dcterms:created xsi:type="dcterms:W3CDTF">2011-03-14T13:30:44Z</dcterms:created>
  <dcterms:modified xsi:type="dcterms:W3CDTF">2020-10-02T13:07:37Z</dcterms:modified>
</cp:coreProperties>
</file>